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notesSlides/notesSlide15.xml" ContentType="application/vnd.openxmlformats-officedocument.presentationml.notesSlide+xml"/>
  <Override PartName="/ppt/slides/slide15.xml" ContentType="application/vnd.openxmlformats-officedocument.presentationml.slide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theme/theme1.xml" ContentType="application/vnd.openxmlformats-officedocument.theme+xml"/>
  <Override PartName="/ppt/notesSlides/notesSlide23.xml" ContentType="application/vnd.openxmlformats-officedocument.presentationml.notes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 type="screen4x3"/>
  <p:notesSz cx="6797675" cy="9926638"/>
  <p:defaultTextStyle>
    <a:defPPr>
      <a:defRPr lang="it-IT"/>
    </a:defPPr>
    <a:lvl1pPr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2pPr>
    <a:lvl3pPr marL="9144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3pPr>
    <a:lvl4pPr marL="13716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4pPr>
    <a:lvl5pPr marL="1828800" algn="l" rtl="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ＭＳ Ｐゴシック"/>
      </a:defRPr>
    </a:lvl5pPr>
    <a:lvl6pPr marL="22860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6pPr>
    <a:lvl7pPr marL="27432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7pPr>
    <a:lvl8pPr marL="32004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8pPr>
    <a:lvl9pPr marL="3657600" algn="l" defTabSz="457200" rtl="0">
      <a:defRPr>
        <a:solidFill>
          <a:schemeClr val="tx1"/>
        </a:solidFill>
        <a:latin typeface="Arial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28" d="100"/>
          <a:sy n="128" d="100"/>
        </p:scale>
        <p:origin x="1544" y="17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30465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5929732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14094538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1964983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  <a:endParaRPr/>
          </a:p>
          <a:p>
            <a:pPr lvl="1">
              <a:defRPr/>
            </a:pPr>
            <a:r>
              <a:rPr lang="it-IT"/>
              <a:t>Second level</a:t>
            </a:r>
            <a:endParaRPr/>
          </a:p>
          <a:p>
            <a:pPr lvl="2">
              <a:defRPr/>
            </a:pPr>
            <a:r>
              <a:rPr lang="it-IT"/>
              <a:t>Third level</a:t>
            </a:r>
            <a:endParaRPr/>
          </a:p>
          <a:p>
            <a:pPr lvl="3">
              <a:defRPr/>
            </a:pPr>
            <a:r>
              <a:rPr lang="it-IT"/>
              <a:t>Fourth level</a:t>
            </a:r>
            <a:endParaRPr/>
          </a:p>
          <a:p>
            <a:pPr lvl="4">
              <a:defRPr/>
            </a:pPr>
            <a:r>
              <a:rPr lang="it-IT"/>
              <a:t>Fifth level</a:t>
            </a:r>
            <a:endParaRPr/>
          </a:p>
        </p:txBody>
      </p:sp>
      <p:sp>
        <p:nvSpPr>
          <p:cNvPr id="1282652204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17795344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F6425F76-5FCB-3E42-9F4B-C72054CFC5AB}" type="slidenum">
              <a:rPr lang="it-IT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3317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42295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b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/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Oggi Ho il piacere di presentarvi ALPHA.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Un progetto di tesi creato in collaborazione con ESAM</a:t>
            </a:r>
            <a:endParaRPr/>
          </a:p>
        </p:txBody>
      </p:sp>
      <p:sp>
        <p:nvSpPr>
          <p:cNvPr id="513486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C15665-FA93-0FC5-E879-11A903AF95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21830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861692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 sicurezza.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protezione delle informazioni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e la continuità del servizio sono elementi essenziali, la possibilità di operare in modo isolato rappresenta un vantaggio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strategico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  <a:endParaRPr/>
          </a:p>
          <a:p>
            <a:pPr>
              <a:defRPr/>
            </a:pP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61814964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491D5E8-4233-8C9E-CDEF-D099FDA8997B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12852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271834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L’obiettivo è quello di offrire un comportamento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stand-alone, indipendente e stabile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capace di resistere a eventuali interferenze esterne e di ridurre al minimo i malfunzionamenti, anche nei contesti operativi più esigenti.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45338064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AB594082-7D50-7836-8313-9D50BD3778D7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61873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701333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/>
              <a:t>Come modbus e i2c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46805518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F916B84-4749-7ADB-14ED-CDF2D5ECE91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26878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838368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Tale affidabilità si accompagna a un’elevata compatibilità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resa possibile dall’adozione di protocolli industriali leader del settore, </a:t>
            </a:r>
            <a:endParaRPr/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Come modbus e i2c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che consentono un’integrazione fluida all’interno di ecosistemi già esistenti.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/>
              <a:t>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61482301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13E8E99-FA4A-8397-5C5F-99B6748DC94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60746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918767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Modbus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sviluppato nel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1979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dalla società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Modicon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nasce con l’obiettivo di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e standardizzare la comunicazione tra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PLC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dispositivi periferici.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endParaRPr sz="1000"/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 basa su un’architettura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master/slave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cui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master invia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periodicamente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richieste codificate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 ciascuno slave risponde restituendo i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dati richiesti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oppure confermando l’azione eseguita.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 un singolo dispositivo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è dunque possibile interrogare, oltre a tutti i dispositivi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ESAM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anche apparati prodotti da aziende leader nei più disparati ambiti industriali,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PLC di Siemens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contatori di energia di Schneider Electric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 i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sistemi di controllo remoto di ABB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dati acquisiti da questi dispositivi possono essere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esportati in un comodo formato CSV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 così un'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analisi approfondita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facilmente accessibile da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qualsiasi PC o tablet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senza necessità di software proprietari o strumenti complessi.</a:t>
            </a:r>
            <a:endParaRPr lang="it-CH"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644721578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7285C07-9767-EBC0-0908-B710963E29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864610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533809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 dati acquisiti da questi dispositivi possono essere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esportati in un comodo formato CSV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permettendo così un'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analisi approfondita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facilmente accessibile da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qualsiasi PC o tablet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senza necessità di software proprietari o strumenti complessi.</a:t>
            </a:r>
            <a:endParaRPr sz="1000"/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/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7323189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11BED3C-ED18-D31A-3989-BA86344F1864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095014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693081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sz="1200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questo motivo, anziché utilizzare l’ADC interno dell’ESP32, si è scelto di integrare un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convertitore esterno ADS1115 a 16 bit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collegato via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I²C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50473066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5B59C7C-91C2-5F06-48B8-8032AE5505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949256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577975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rimane inoltre fedele ad uno dei principi cardine di ESAM ovvero la precisione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questo motivo, anziché utilizzare il convertitore analogico digitale  interno dell’ESP32 a 12 bit, si è scelto di integrare un </a:t>
            </a: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convertitore esternoa 16 bit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mostrato in questo esempio pratico, un solo bit di differenza incide enormemente sulla precisione.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slide, e’ mostrata la differenza tra 3 a 4 bit ovvero si passa da 8 a 16 livelli; nella realtà del nostro progetto si passa da 4096 livelli a ben oltre 65k distribuiti sull ampiezza massima del segnale.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8001696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DEE87EE-FDAC-AE25-6335-D97B48A15EB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777751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114596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Come mostrato in questo esempio pratico, un solo bit di differenza incide enormemente sulla precisione.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Nella slide, e’ mostrata la differenza tra 3 a 4 bit ovvero si passa da 8 a 16 livelli; nella realtà del nostro progetto si passa da 4096 livelli a ben oltre 65k distribuiti sull ampiezza massima del segnale</a:t>
            </a: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segnali, con un singolo ingresso disponibile per il convertitore.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/>
          </a:p>
          <a:p>
            <a:pPr>
              <a:defRPr/>
            </a:pPr>
            <a:endParaRPr/>
          </a:p>
        </p:txBody>
      </p:sp>
      <p:sp>
        <p:nvSpPr>
          <p:cNvPr id="75330248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59D8D74-D50F-C293-92CA-85C406CCFC0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92116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16500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Per limitare al minimo le risorse hardware necessarie, è stato utilizzato un multiplexer con una codifica a 3 bit. 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questa slide possiamo osservare il funzionamento generale e la relativa tabella di verità.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  3 pin dell'ESP32 selezioniamo il segnale desiderato e lo connettiamo all AD.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Che si occuperà di processarlo nel modo adeguato.</a:t>
            </a:r>
            <a:endParaRPr lang="it-IT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200"/>
          </a:p>
          <a:p>
            <a:pPr marL="217793" indent="-217793">
              <a:buFont typeface="Arial"/>
              <a:buChar char="–"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72620786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81603E8-FD26-86EA-82EE-A232957F54BA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27587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223588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Buongiorno a tutti,</a:t>
            </a:r>
            <a:endParaRPr sz="10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chiamo Alessio e sono uno studente Master in Computer Science</a:t>
            </a: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Oggi Ho il piacere di presentarvi ALPHA.</a:t>
            </a:r>
            <a:endParaRPr sz="1000" b="0" i="1"/>
          </a:p>
          <a:p>
            <a:pPr>
              <a:defRPr/>
            </a:pPr>
            <a:r>
              <a:rPr lang="it-IT" sz="1000" b="0" i="1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progetto di tesi creato in collaborazione con ESAM</a:t>
            </a:r>
            <a:endParaRPr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con oltre quarant’anni di esperienza nell automazione industriale, nota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2017582913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22C8DD5-4F5C-7A58-BF83-5A1C2F480D2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63688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474708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Un ulteriore Sfida che si e presentata è, stata quella di aquisire un ampia varieta di segnali.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Per limitare al minimo le risorse hardware necessarie, è stato utilizzato un multiplexer con una codifica a 3 bit. </a:t>
            </a:r>
            <a:endParaRPr lang="it-IT" sz="11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In questa slide possiamo osservare il funzionamento generale e la relativa tabella di verità.</a:t>
            </a:r>
            <a:endParaRPr lang="it-IT" sz="11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1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Con  3 pin dell'ESP32 selezioniamo il segnale desiderato e lo connettiamo all AD.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Che si occuperà di processarlo nel modo adeguato.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alla definizione di un punto di partenza del progetto:</a:t>
            </a:r>
            <a:endParaRPr sz="1200"/>
          </a:p>
          <a:p>
            <a:pPr>
              <a:defRPr/>
            </a:pPr>
            <a:endParaRPr lang="it-CH"/>
          </a:p>
          <a:p>
            <a:pPr>
              <a:defRPr/>
            </a:pPr>
            <a:endParaRPr/>
          </a:p>
        </p:txBody>
      </p:sp>
      <p:sp>
        <p:nvSpPr>
          <p:cNvPr id="155310822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A636BD3-891A-FCE1-3C9A-64D5737B3ED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72865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673274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Passiamo ora alla definizione di un punto di partenza del progetto: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L'azienda si è occupata della progettazione e della creazione dell'hardware,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definendo gli obiettivi e stabilendo un piano di lavoro.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 ha fornito un supporto e una formazione costante e accurata,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oltre a eseguire i test per verificare l'accuratezza del progetto.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r>
              <a:rPr lang="it-IT"/>
              <a:t>    Magari acenna a consumi 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31249143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E30AA56-6AA9-7CB8-0EEB-4EC1567AFD9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52337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6911450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L'azienda si è occupata della progettazione e della creazione dell'hardware, </a:t>
            </a: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definendo gli obiettivi e stabilendo un piano di lavoro. </a:t>
            </a: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Mi ha fornito un supporto e una formazione costante e accurata, </a:t>
            </a:r>
            <a:endParaRPr lang="it-IT" sz="1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oltre a eseguire i test per verificare l'accuratezza del progetto.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it-IT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...</a:t>
            </a:r>
            <a:endParaRPr lang="it-IT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IT"/>
              <a:t>iL SUPPORTO ECCELLENTIMI HA PERMESSODI CONCENTRARMI SULLACREAZIONE DI UN FRAMEWORK Semplice, versatile e ... Che implemente le migliori tecniche di progettazion imparat in questi anni accademici.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-utilizzo risorse Limitate!</a:t>
            </a: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   Il tutto deve essere contenuto in microcontrolori con risorse sia in termini di memoria che consumo elettrico il piu limitato possibile</a:t>
            </a:r>
            <a:endParaRPr lang="it-CH"/>
          </a:p>
          <a:p>
            <a:pPr>
              <a:defRPr/>
            </a:pPr>
            <a:r>
              <a:rPr lang="it-IT"/>
              <a:t>    Magari acenna a consumi </a:t>
            </a:r>
            <a:endParaRPr lang="it-CH"/>
          </a:p>
          <a:p>
            <a:pPr>
              <a:defRPr/>
            </a:pPr>
            <a:endParaRPr/>
          </a:p>
        </p:txBody>
      </p:sp>
      <p:sp>
        <p:nvSpPr>
          <p:cNvPr id="34343510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64FB15D-3F04-4E0D-5997-95FFE4D4A96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33191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7853071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282812431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D738ACC-7237-5A5D-452B-A39773FFFEE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456371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690374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/>
              <a:t>Alla seguente pagina e’ disponibile un formato testuale delle registrazioni effettuate.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90247115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2C6E9B5-8012-9D5F-532F-A3520A30837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4959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0130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71314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531B5C-8E4A-CA09-162C-7A0C0D7B14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2396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43341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Siamo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dunque giunti al termine di questa presentazione.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Desidero ringraziare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tutti i presenti per la cortese attenzione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Per qualsiasi ulteriore chiarimento o approfondimento, lascio a vostra disposizione i miei contatti.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Ora, resto a completa disposizione per rispondere a eventuali domande nel tempo che ci rimane.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 auguro una buona giornata!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8239744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E926D8-03A5-83A3-8ABE-F641ED8B6D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75445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537571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(Un)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azienda italiana con oltre quarant’anni di esperienza nell automazione industriale, nota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lo sviluppo di soluzioni su misura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 aziende e professionisti del settore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 e sensori analogici — </a:t>
            </a:r>
            <a:r>
              <a:rPr lang="it-IT" sz="12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12641232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525DA74-0027-F6A7-CAA8-0D79AEA0B65C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638810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0903449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12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 suo operato si concentra sullo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sviluppo di hardware all’avanguardia per l’acquisizione di segnali di varia natura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come tensione, corrente e sensori analogici — </a:t>
            </a:r>
            <a:r>
              <a:rPr lang="it-IT" sz="1000" b="1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garantendo elevata precisione e affidabilità</a:t>
            </a:r>
            <a:r>
              <a:rPr lang="it-IT" sz="1000" b="0" i="1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it-IT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...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1417181280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12D950E-4E07-4290-7D30-5C6957DCF6DD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84309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4926408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L’attenzione costante all’innovazione ha spinto l’azienda a porsi un ulteriore obiettivo: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semplificare l’interazione tra l’uomo macchina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applicando le piu moderne tecnologine  in una contesto industriale.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 questa esigenza ha preso forma l’idea di Alfa</a:t>
            </a:r>
            <a:r>
              <a: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una soluzione pensata per migliorare l’esperienza utente senza compromessi.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 lang="it-CH"/>
          </a:p>
        </p:txBody>
      </p:sp>
      <p:sp>
        <p:nvSpPr>
          <p:cNvPr id="177759083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9257E34-C0C0-8482-5613-875BECAAB623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821107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013857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Tra le sue principali caratteristiche spicca l’approccio 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cross-platform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che consente di usufruire dello stesso servizio da qualsiasi dispositivo, indipendentemente dal sistema operativo o dalla postazione utilizzata.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0622614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D64EAC39-A01C-66E2-B8E6-88801C351540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42059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74430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Alfa è stato sviluppato sfruttando appieno le potenzialità del microcontrollore ESP32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grazie al modulo Wi-Fi integrato, il sistema può essere connesso a reti esistenti, oppure operare in modalità stand-alone creando una propria rete, comportandosi dunque  come un vero e proprio access point. </a:t>
            </a:r>
            <a:endParaRPr sz="1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Questa flessibilità lo rende facilmente integrabile in contesti industriali anche privi di infrastrutture di rete.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</p:txBody>
      </p:sp>
      <p:sp>
        <p:nvSpPr>
          <p:cNvPr id="110488565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FD52341-7B38-5E94-50EB-F7DD31ADFB52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0806862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6808592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Una volta selezionata la modalità di </a:t>
            </a:r>
            <a:r>
              <a:rPr lang="it-CH" sz="1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connettività desiderata</a:t>
            </a: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endParaRPr sz="1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it-CH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Alfa si comporta come un web server, generando dinamicamente pagine web a cui l’utente può accedere tramite un comune browser per usufruire di tutte le funzionalità offerte dal sistema.</a:t>
            </a:r>
            <a:endParaRPr/>
          </a:p>
          <a:p>
            <a:pPr>
              <a:defRPr/>
            </a:pPr>
            <a:r>
              <a:rPr/>
              <a:t>...</a:t>
            </a:r>
            <a:endParaRPr/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isolati.</a:t>
            </a:r>
            <a:endParaRPr lang="it-CH"/>
          </a:p>
          <a:p>
            <a:pPr>
              <a:defRPr/>
            </a:pPr>
            <a:endParaRPr lang="it-CH"/>
          </a:p>
        </p:txBody>
      </p:sp>
      <p:sp>
        <p:nvSpPr>
          <p:cNvPr id="865135339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93D3AD2-A880-B2C7-1579-DC3FF0573889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058820" name="Segnaposto immagin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743875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sz="1000" b="0"/>
          </a:p>
          <a:p>
            <a:pPr>
              <a:defRPr/>
            </a:pPr>
            <a:r>
              <a:rPr lang="it-IT" sz="10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È importante sottolineare che il sistema non richiede alcuna connessione a Internet per funzionare</a:t>
            </a: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l’accesso all’interfaccia avviene completamente in locale, rendendo possibile l’interazione con il dispositivo anche in ambienti isolati</a:t>
            </a:r>
            <a:endParaRPr lang="it-IT" sz="10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it-IT" sz="10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Questa caratteristica garantisce piena autonomia operativa e rappresenta il punto di partenza per uno degli aspetti fondamentali del sistema: la sicurezza. 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contesti industriali, dove la protezione delle informazioni e la continuità del servizio sono elementi critici, la possibilità di operare in modo isolato costituisce un vantaggio significativo.</a:t>
            </a:r>
            <a:endParaRPr lang="it-CH"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-Sicurezza</a:t>
            </a:r>
            <a:r>
              <a:rPr lang="it-CH"/>
              <a:t>:</a:t>
            </a:r>
            <a:endParaRPr lang="it-CH"/>
          </a:p>
          <a:p>
            <a:pPr>
              <a:defRPr/>
            </a:pPr>
            <a:r>
              <a:rPr lang="it-CH"/>
              <a:t>  Approccio di mantenere  AP con una rete separata e focalizzatro in tal merito.</a:t>
            </a:r>
            <a:endParaRPr lang="it-CH"/>
          </a:p>
          <a:p>
            <a:pPr>
              <a:defRPr/>
            </a:pPr>
            <a:r>
              <a:rPr lang="it-CH"/>
              <a:t>  Per avere un sistema stand alone indipendente e robusto sotto ogni tipo di possibile attacco e limitarne al minimo i malfunzionamenti 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/>
              <a:t>-Compatibilita: Comunicazione Con protocolli industriali leader nel settore</a:t>
            </a:r>
            <a:endParaRPr lang="it-CH"/>
          </a:p>
          <a:p>
            <a:pPr>
              <a:defRPr/>
            </a:pPr>
            <a:endParaRPr lang="it-CH"/>
          </a:p>
          <a:p>
            <a:pPr marL="217793" indent="-217793">
              <a:buFont typeface="Arial"/>
              <a:buChar char="–"/>
              <a:defRPr/>
            </a:pPr>
            <a:r>
              <a:rPr lang="it-CH"/>
              <a:t>Alta gamma di tipologie di segnali rilevabili con poco hardwere</a:t>
            </a:r>
            <a:endParaRPr lang="it-CH"/>
          </a:p>
          <a:p>
            <a:pPr>
              <a:defRPr/>
            </a:pPr>
            <a:endParaRPr lang="it-CH"/>
          </a:p>
          <a:p>
            <a:pPr>
              <a:defRPr/>
            </a:pPr>
            <a:r>
              <a:rPr lang="it-CH" b="1"/>
              <a:t>-utilizzo risorse Limitate!</a:t>
            </a:r>
            <a:endParaRPr lang="it-CH"/>
          </a:p>
          <a:p>
            <a:pPr>
              <a:defRPr/>
            </a:pPr>
            <a:r>
              <a:rPr lang="it-CH"/>
              <a:t>    Il tutto deve essere contenuto in microcontrolori con risorse sia in termini di memoria che consumo elettrico il piu limitato possibile</a:t>
            </a:r>
            <a:endParaRPr lang="it-CH"/>
          </a:p>
        </p:txBody>
      </p:sp>
      <p:sp>
        <p:nvSpPr>
          <p:cNvPr id="1246479407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E017C16-3AAC-677D-F8D5-F5BFBCDE995E}" type="slidenum">
              <a:rPr lang="it-IT"/>
              <a:t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rima pagin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211027" name="Rectangle 2"/>
          <p:cNvSpPr>
            <a:spLocks noChangeArrowheads="1" noGrp="1"/>
          </p:cNvSpPr>
          <p:nvPr>
            <p:ph type="ctrTitle" hasCustomPrompt="1"/>
          </p:nvPr>
        </p:nvSpPr>
        <p:spPr bwMode="auto">
          <a:xfrm>
            <a:off x="323850" y="1700808"/>
            <a:ext cx="7848550" cy="72007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000" b="1" cap="small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Project Title</a:t>
            </a:r>
            <a:endParaRPr/>
          </a:p>
        </p:txBody>
      </p:sp>
      <p:sp>
        <p:nvSpPr>
          <p:cNvPr id="1109213594" name="Segnaposto testo 1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cxnSp>
        <p:nvCxnSpPr>
          <p:cNvPr id="1333026935" name="Connettore 1 10"/>
          <p:cNvCxnSpPr/>
          <p:nvPr userDrawn="1"/>
        </p:nvCxnSpPr>
        <p:spPr bwMode="auto"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8194632" name="Segnaposto testo 1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Student</a:t>
            </a:r>
            <a:endParaRPr/>
          </a:p>
        </p:txBody>
      </p:sp>
      <p:sp>
        <p:nvSpPr>
          <p:cNvPr id="1708854921" name="Segnaposto testo 12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400"/>
            </a:lvl1pPr>
          </a:lstStyle>
          <a:p>
            <a:pPr lvl="0">
              <a:defRPr/>
            </a:pPr>
            <a:r>
              <a:rPr lang="en-US"/>
              <a:t>Electrical Engineering</a:t>
            </a:r>
            <a:endParaRPr/>
          </a:p>
        </p:txBody>
      </p:sp>
      <p:cxnSp>
        <p:nvCxnSpPr>
          <p:cNvPr id="1746174242" name="Connettore 1 24"/>
          <p:cNvCxnSpPr/>
          <p:nvPr userDrawn="1"/>
        </p:nvCxnSpPr>
        <p:spPr bwMode="auto"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4714554" name="Segnaposto testo 12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Profile</a:t>
            </a:r>
            <a:endParaRPr/>
          </a:p>
        </p:txBody>
      </p:sp>
      <p:sp>
        <p:nvSpPr>
          <p:cNvPr id="162391190" name="Segnaposto testo 12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Module + code</a:t>
            </a:r>
            <a:endParaRPr/>
          </a:p>
        </p:txBody>
      </p:sp>
      <p:sp>
        <p:nvSpPr>
          <p:cNvPr id="1731173811" name="Segnaposto testo 12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marL="4763" indent="-4763">
              <a:defRPr/>
            </a:pPr>
            <a:r>
              <a:rPr lang="en-US"/>
              <a:t>[Thesis Project </a:t>
            </a:r>
            <a:br>
              <a:rPr lang="en-US"/>
            </a:br>
            <a:r>
              <a:rPr lang="en-US"/>
              <a:t>Code... </a:t>
            </a:r>
            <a:r>
              <a:rPr lang="en-US" sz="800" i="1"/>
              <a:t>(e.g.: MP12_0001)</a:t>
            </a:r>
            <a:endParaRPr lang="en-US" i="1"/>
          </a:p>
        </p:txBody>
      </p:sp>
      <p:sp>
        <p:nvSpPr>
          <p:cNvPr id="1106322282" name="Segnaposto testo 12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Tutor</a:t>
            </a:r>
            <a:endParaRPr/>
          </a:p>
        </p:txBody>
      </p:sp>
      <p:sp>
        <p:nvSpPr>
          <p:cNvPr id="1622449368" name="Segnaposto testo 12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sp>
        <p:nvSpPr>
          <p:cNvPr id="687508113" name="Segnaposto testo 12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company (if available)</a:t>
            </a:r>
            <a:endParaRPr/>
          </a:p>
        </p:txBody>
      </p:sp>
      <p:cxnSp>
        <p:nvCxnSpPr>
          <p:cNvPr id="1493605502" name="Connettore 1 44"/>
          <p:cNvCxnSpPr/>
          <p:nvPr userDrawn="1"/>
        </p:nvCxnSpPr>
        <p:spPr bwMode="auto"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8348108" name="Segnaposto testo 12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Company</a:t>
            </a:r>
            <a:endParaRPr/>
          </a:p>
        </p:txBody>
      </p:sp>
      <p:sp>
        <p:nvSpPr>
          <p:cNvPr id="853772578" name="Segnaposto testo 12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Year</a:t>
            </a:r>
            <a:endParaRPr/>
          </a:p>
        </p:txBody>
      </p:sp>
      <p:sp>
        <p:nvSpPr>
          <p:cNvPr id="2090416925" name="Segnaposto testo 12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YYYY</a:t>
            </a:r>
            <a:endParaRPr/>
          </a:p>
        </p:txBody>
      </p:sp>
      <p:sp>
        <p:nvSpPr>
          <p:cNvPr id="170734881" name="Segnaposto testo 12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Advisor</a:t>
            </a:r>
            <a:endParaRPr/>
          </a:p>
        </p:txBody>
      </p:sp>
      <p:sp>
        <p:nvSpPr>
          <p:cNvPr id="712247768" name="Segnaposto testo 12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Firstname Lastname</a:t>
            </a:r>
            <a:endParaRPr/>
          </a:p>
        </p:txBody>
      </p:sp>
      <p:pic>
        <p:nvPicPr>
          <p:cNvPr id="1201394634" name="Immagine 9" descr="Modulo_SUPSI_DTI.gif"/>
          <p:cNvPicPr>
            <a:picLocks noChangeAspect="1"/>
          </p:cNvPicPr>
          <p:nvPr userDrawn="1"/>
        </p:nvPicPr>
        <p:blipFill>
          <a:blip r:embed="rId2"/>
          <a:srcRect l="0" t="78919" r="0" b="0"/>
          <a:stretch/>
        </p:blipFill>
        <p:spPr bwMode="auto">
          <a:xfrm>
            <a:off x="341313" y="620688"/>
            <a:ext cx="407511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061944" name="Segnaposto testo 12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/>
            </a:lvl1pPr>
          </a:lstStyle>
          <a:p>
            <a:pPr lvl="0">
              <a:defRPr/>
            </a:pPr>
            <a:r>
              <a:rPr lang="en-US"/>
              <a:t>Insert date of thesis defense</a:t>
            </a:r>
            <a:endParaRPr/>
          </a:p>
        </p:txBody>
      </p:sp>
      <p:sp>
        <p:nvSpPr>
          <p:cNvPr id="1584684674" name="Segnaposto testo 12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/>
            </a:lvl1pPr>
          </a:lstStyle>
          <a:p>
            <a:pPr lvl="0">
              <a:defRPr/>
            </a:pPr>
            <a:r>
              <a:rPr lang="en-US"/>
              <a:t>Date</a:t>
            </a:r>
            <a:endParaRPr/>
          </a:p>
        </p:txBody>
      </p:sp>
      <p:sp>
        <p:nvSpPr>
          <p:cNvPr id="455861049" name="Text Placeholder 6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323850" y="2492375"/>
            <a:ext cx="7848600" cy="1008063"/>
          </a:xfrm>
          <a:prstGeom prst="rect">
            <a:avLst/>
          </a:prstGeom>
        </p:spPr>
        <p:txBody>
          <a:bodyPr lIns="0" tIns="0" rIns="0"/>
          <a:lstStyle>
            <a:lvl1pPr marL="7938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208521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1115164766" name="Content Placeholder 3"/>
          <p:cNvSpPr>
            <a:spLocks noGrp="1"/>
          </p:cNvSpPr>
          <p:nvPr>
            <p:ph sz="quarter" idx="16"/>
          </p:nvPr>
        </p:nvSpPr>
        <p:spPr bwMode="auto">
          <a:xfrm>
            <a:off x="4211960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50901169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3816424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Titolo; testo e immag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574237" name="Segnaposto testo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528" y="908720"/>
            <a:ext cx="7848872" cy="42499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fr-CH"/>
              <a:t>Title</a:t>
            </a:r>
            <a:endParaRPr lang="fr-CH"/>
          </a:p>
        </p:txBody>
      </p:sp>
      <p:sp>
        <p:nvSpPr>
          <p:cNvPr id="74336493" name="Content Placeholder 3"/>
          <p:cNvSpPr>
            <a:spLocks noGrp="1"/>
          </p:cNvSpPr>
          <p:nvPr>
            <p:ph sz="quarter" idx="17"/>
          </p:nvPr>
        </p:nvSpPr>
        <p:spPr bwMode="auto">
          <a:xfrm>
            <a:off x="323528" y="1772816"/>
            <a:ext cx="7848872" cy="475252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12466165" name="Immagine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79512" y="141402"/>
            <a:ext cx="8784976" cy="825178"/>
          </a:xfrm>
          <a:prstGeom prst="rect">
            <a:avLst/>
          </a:prstGeom>
        </p:spPr>
      </p:pic>
      <p:pic>
        <p:nvPicPr>
          <p:cNvPr id="647691007" name="Immagin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32440" y="4008288"/>
            <a:ext cx="271836" cy="2548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dt="1" ftr="0" hdr="0" sldNum="1"/>
  <p:txStyles>
    <p:titleStyle>
      <a:lvl1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ＭＳ Ｐゴシック"/>
          <a:cs typeface="ＭＳ Ｐゴシック"/>
        </a:defRPr>
      </a:lvl1pPr>
      <a:lvl2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2pPr>
      <a:lvl3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3pPr>
      <a:lvl4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4pPr>
      <a:lvl5pPr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5pPr>
      <a:lvl6pPr marL="4572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6pPr>
      <a:lvl7pPr marL="9144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7pPr>
      <a:lvl8pPr marL="13716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8pPr>
      <a:lvl9pPr marL="1828800" algn="ctr" defTabSz="457200" rtl="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Times New Roman"/>
          <a:ea typeface="ＭＳ Ｐゴシック"/>
          <a:cs typeface="ＭＳ Ｐゴシック"/>
        </a:defRPr>
      </a:lvl9pPr>
    </p:titleStyle>
    <p:bodyStyle>
      <a:lvl1pPr marL="342900" indent="-342900" algn="l" defTabSz="457200" rtl="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742950" indent="-285750" algn="l" defTabSz="457200" rtl="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ＭＳ Ｐゴシック"/>
          <a:cs typeface="+mn-cs"/>
        </a:defRPr>
      </a:lvl2pPr>
      <a:lvl3pPr marL="1143000" indent="-228600" algn="l" defTabSz="457200" rtl="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1600200" indent="-228600" algn="l" defTabSz="457200" rtl="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2057400" indent="-228600" algn="l" defTabSz="457200" rtl="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g"/><Relationship Id="rId11" Type="http://schemas.openxmlformats.org/officeDocument/2006/relationships/image" Target="../media/image21.png"/><Relationship Id="rId12" Type="http://schemas.openxmlformats.org/officeDocument/2006/relationships/image" Target="../media/image22.jpg"/><Relationship Id="rId13" Type="http://schemas.openxmlformats.org/officeDocument/2006/relationships/image" Target="../media/image23.jpg"/><Relationship Id="rId14" Type="http://schemas.openxmlformats.org/officeDocument/2006/relationships/image" Target="../media/image24.jpg"/><Relationship Id="rId15" Type="http://schemas.openxmlformats.org/officeDocument/2006/relationships/image" Target="../media/image25.jpg"/><Relationship Id="rId16" Type="http://schemas.openxmlformats.org/officeDocument/2006/relationships/image" Target="../media/image26.png"/><Relationship Id="rId17" Type="http://schemas.openxmlformats.org/officeDocument/2006/relationships/image" Target="../media/image27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9" Type="http://schemas.openxmlformats.org/officeDocument/2006/relationships/image" Target="../media/image28.png"/><Relationship Id="rId10" Type="http://schemas.openxmlformats.org/officeDocument/2006/relationships/image" Target="../media/image31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3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3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3790157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4000" b="1" i="0" u="none" strike="noStrike" cap="small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ALPHA</a:t>
            </a:r>
            <a:endParaRPr/>
          </a:p>
        </p:txBody>
      </p:sp>
      <p:sp>
        <p:nvSpPr>
          <p:cNvPr id="281535817" name="Text Placehold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Alessio Tommasi</a:t>
            </a:r>
            <a:endParaRPr/>
          </a:p>
        </p:txBody>
      </p:sp>
      <p:sp>
        <p:nvSpPr>
          <p:cNvPr id="1031669184" name="Text Placeholder 3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0473962" name="Text Placeholder 4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r>
              <a:rPr lang="fr-CH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</a:t>
            </a:r>
            <a:endParaRPr/>
          </a:p>
        </p:txBody>
      </p:sp>
      <p:sp>
        <p:nvSpPr>
          <p:cNvPr id="1762909369" name="Text Placeholder 5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7471202" name="Text Placeholder 6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032493" name="Text Placeholder 7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C10936</a:t>
            </a:r>
            <a:endParaRPr/>
          </a:p>
        </p:txBody>
      </p:sp>
      <p:sp>
        <p:nvSpPr>
          <p:cNvPr id="1550249448" name="Text Placeholder 8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7527971" name="Text Placeholder 9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Mirko Gelsomini</a:t>
            </a:r>
            <a:endParaRPr/>
          </a:p>
        </p:txBody>
      </p:sp>
      <p:sp>
        <p:nvSpPr>
          <p:cNvPr id="1126528832" name="Text Placeholder 10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ESAM </a:t>
            </a:r>
            <a:endParaRPr/>
          </a:p>
        </p:txBody>
      </p:sp>
      <p:sp>
        <p:nvSpPr>
          <p:cNvPr id="925131703" name="Text Placeholder 1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250890" name="Text Placeholder 12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4438480" name="Text Placeholder 13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2025</a:t>
            </a:r>
            <a:endParaRPr/>
          </a:p>
        </p:txBody>
      </p:sp>
      <p:sp>
        <p:nvSpPr>
          <p:cNvPr id="116489842" name="Text Placeholder 14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6984412" name="Text Placeholder 15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Massimo Coluzzi</a:t>
            </a:r>
            <a:endParaRPr/>
          </a:p>
        </p:txBody>
      </p:sp>
      <p:sp>
        <p:nvSpPr>
          <p:cNvPr id="742670518" name="Text Placeholder 16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08/09/2025</a:t>
            </a:r>
            <a:endParaRPr/>
          </a:p>
        </p:txBody>
      </p:sp>
      <p:sp>
        <p:nvSpPr>
          <p:cNvPr id="405231058" name="Text Placeholder 17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9255721" name="Text Placeholder 18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Acquisizione Locale di Parametri con</a:t>
            </a:r>
            <a:endParaRPr lang="it-IT" sz="2800" b="0" i="0" u="none" strike="noStrike" cap="none" spc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it-IT" sz="28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Hardware Avanzato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78379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18013" y="552016"/>
            <a:ext cx="2143125" cy="2143125"/>
          </a:xfrm>
          <a:prstGeom prst="rect">
            <a:avLst/>
          </a:prstGeom>
        </p:spPr>
      </p:pic>
      <p:sp>
        <p:nvSpPr>
          <p:cNvPr id="793513316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346570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200487498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Sicurezza</a:t>
            </a:r>
            <a:endParaRPr/>
          </a:p>
        </p:txBody>
      </p:sp>
      <p:pic>
        <p:nvPicPr>
          <p:cNvPr id="842320728" name="Picture 67974862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18454922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18597" y="1905432"/>
            <a:ext cx="1149317" cy="904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188360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44772" y="1581149"/>
            <a:ext cx="1757362" cy="1757362"/>
          </a:xfrm>
          <a:prstGeom prst="rect">
            <a:avLst/>
          </a:prstGeom>
        </p:spPr>
      </p:pic>
      <p:sp>
        <p:nvSpPr>
          <p:cNvPr id="2131847459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602026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62032059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586982795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8" y="2533649"/>
            <a:ext cx="1782011" cy="1752599"/>
          </a:xfrm>
          <a:prstGeom prst="rect">
            <a:avLst/>
          </a:prstGeom>
        </p:spPr>
      </p:pic>
      <p:pic>
        <p:nvPicPr>
          <p:cNvPr id="107437408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62316" y="4079261"/>
            <a:ext cx="1149317" cy="904008"/>
          </a:xfrm>
          <a:prstGeom prst="rect">
            <a:avLst/>
          </a:prstGeom>
        </p:spPr>
      </p:pic>
      <p:pic>
        <p:nvPicPr>
          <p:cNvPr id="212714133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3021484" y="795604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2740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0" y="1488012"/>
            <a:ext cx="1757362" cy="1757362"/>
          </a:xfrm>
          <a:prstGeom prst="rect">
            <a:avLst/>
          </a:prstGeom>
        </p:spPr>
      </p:pic>
      <p:sp>
        <p:nvSpPr>
          <p:cNvPr id="163340204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48923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105002098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9" y="672912"/>
            <a:ext cx="257863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1106982567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90359" y="2994765"/>
            <a:ext cx="1058340" cy="1040872"/>
          </a:xfrm>
          <a:prstGeom prst="rect">
            <a:avLst/>
          </a:prstGeom>
        </p:spPr>
      </p:pic>
      <p:pic>
        <p:nvPicPr>
          <p:cNvPr id="59402817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7" cy="904008"/>
          </a:xfrm>
          <a:prstGeom prst="rect">
            <a:avLst/>
          </a:prstGeom>
        </p:spPr>
      </p:pic>
      <p:pic>
        <p:nvPicPr>
          <p:cNvPr id="1911027427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2925815" y="2912715"/>
            <a:ext cx="2127519" cy="15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84367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991330" y="1488012"/>
            <a:ext cx="1757361" cy="1757361"/>
          </a:xfrm>
          <a:prstGeom prst="rect">
            <a:avLst/>
          </a:prstGeom>
        </p:spPr>
      </p:pic>
      <p:sp>
        <p:nvSpPr>
          <p:cNvPr id="322984546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433577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1085782783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1815850364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54872717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212866842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113953013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061803" y="1612899"/>
            <a:ext cx="3790949" cy="1200150"/>
          </a:xfrm>
          <a:prstGeom prst="rect">
            <a:avLst/>
          </a:prstGeom>
        </p:spPr>
      </p:pic>
      <p:pic>
        <p:nvPicPr>
          <p:cNvPr id="51030345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094098" y="2952749"/>
            <a:ext cx="5726356" cy="2333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60605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223681" y="4945672"/>
            <a:ext cx="1923318" cy="769327"/>
          </a:xfrm>
          <a:prstGeom prst="rect">
            <a:avLst/>
          </a:prstGeom>
        </p:spPr>
      </p:pic>
      <p:pic>
        <p:nvPicPr>
          <p:cNvPr id="1323944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1991330" y="1488012"/>
            <a:ext cx="1757361" cy="1757361"/>
          </a:xfrm>
          <a:prstGeom prst="rect">
            <a:avLst/>
          </a:prstGeom>
        </p:spPr>
      </p:pic>
      <p:sp>
        <p:nvSpPr>
          <p:cNvPr id="1479227981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6940978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191452231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Ecosistema</a:t>
            </a:r>
            <a:endParaRPr/>
          </a:p>
        </p:txBody>
      </p:sp>
      <p:pic>
        <p:nvPicPr>
          <p:cNvPr id="134445181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247891" y="967576"/>
            <a:ext cx="529170" cy="520436"/>
          </a:xfrm>
          <a:prstGeom prst="rect">
            <a:avLst/>
          </a:prstGeom>
        </p:spPr>
      </p:pic>
      <p:pic>
        <p:nvPicPr>
          <p:cNvPr id="185570963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1687308" y="3881319"/>
            <a:ext cx="1149316" cy="904007"/>
          </a:xfrm>
          <a:prstGeom prst="rect">
            <a:avLst/>
          </a:prstGeom>
        </p:spPr>
      </p:pic>
      <p:pic>
        <p:nvPicPr>
          <p:cNvPr id="36887426" name=""/>
          <p:cNvPicPr>
            <a:picLocks noChangeAspect="1"/>
          </p:cNvPicPr>
          <p:nvPr/>
        </p:nvPicPr>
        <p:blipFill>
          <a:blip r:embed="rId8"/>
          <a:srcRect l="21529" t="26993" r="20692" b="30340"/>
          <a:stretch/>
        </p:blipFill>
        <p:spPr bwMode="auto">
          <a:xfrm flipH="0" flipV="0">
            <a:off x="-33418" y="3070280"/>
            <a:ext cx="1204996" cy="889842"/>
          </a:xfrm>
          <a:prstGeom prst="rect">
            <a:avLst/>
          </a:prstGeom>
        </p:spPr>
      </p:pic>
      <p:pic>
        <p:nvPicPr>
          <p:cNvPr id="28331256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676524" y="833522"/>
            <a:ext cx="3790949" cy="1200150"/>
          </a:xfrm>
          <a:prstGeom prst="rect">
            <a:avLst/>
          </a:prstGeom>
        </p:spPr>
      </p:pic>
      <p:pic>
        <p:nvPicPr>
          <p:cNvPr id="84349053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090528" y="2167725"/>
            <a:ext cx="6423191" cy="2617599"/>
          </a:xfrm>
          <a:prstGeom prst="rect">
            <a:avLst/>
          </a:prstGeom>
        </p:spPr>
      </p:pic>
      <p:pic>
        <p:nvPicPr>
          <p:cNvPr id="246907782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42874" y="5050629"/>
            <a:ext cx="2194249" cy="346870"/>
          </a:xfrm>
          <a:prstGeom prst="rect">
            <a:avLst/>
          </a:prstGeom>
        </p:spPr>
      </p:pic>
      <p:pic>
        <p:nvPicPr>
          <p:cNvPr id="1714789935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58157" y="5556249"/>
            <a:ext cx="1087277" cy="906064"/>
          </a:xfrm>
          <a:prstGeom prst="rect">
            <a:avLst/>
          </a:prstGeom>
        </p:spPr>
      </p:pic>
      <p:pic>
        <p:nvPicPr>
          <p:cNvPr id="833684515" name=""/>
          <p:cNvPicPr>
            <a:picLocks noChangeAspect="1"/>
          </p:cNvPicPr>
          <p:nvPr/>
        </p:nvPicPr>
        <p:blipFill>
          <a:blip r:embed="rId13"/>
          <a:srcRect l="0" t="31944" r="60822" b="16203"/>
          <a:stretch/>
        </p:blipFill>
        <p:spPr bwMode="auto">
          <a:xfrm flipH="0" flipV="0">
            <a:off x="1412874" y="5635624"/>
            <a:ext cx="1194124" cy="888999"/>
          </a:xfrm>
          <a:prstGeom prst="rect">
            <a:avLst/>
          </a:prstGeom>
        </p:spPr>
      </p:pic>
      <p:pic>
        <p:nvPicPr>
          <p:cNvPr id="776743253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flipH="0" flipV="0">
            <a:off x="3173810" y="5593032"/>
            <a:ext cx="1128314" cy="1128314"/>
          </a:xfrm>
          <a:prstGeom prst="rect">
            <a:avLst/>
          </a:prstGeom>
        </p:spPr>
      </p:pic>
      <p:pic>
        <p:nvPicPr>
          <p:cNvPr id="1760510284" name="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 flipH="0" flipV="0">
            <a:off x="4302124" y="5670096"/>
            <a:ext cx="1051249" cy="1051249"/>
          </a:xfrm>
          <a:prstGeom prst="rect">
            <a:avLst/>
          </a:prstGeom>
        </p:spPr>
      </p:pic>
      <p:pic>
        <p:nvPicPr>
          <p:cNvPr id="1050074587" name="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 flipH="0" flipV="0">
            <a:off x="6401765" y="4934142"/>
            <a:ext cx="1463999" cy="579842"/>
          </a:xfrm>
          <a:prstGeom prst="rect">
            <a:avLst/>
          </a:prstGeom>
        </p:spPr>
      </p:pic>
      <p:pic>
        <p:nvPicPr>
          <p:cNvPr id="479548415" name=""/>
          <p:cNvPicPr>
            <a:picLocks noChangeAspect="1"/>
          </p:cNvPicPr>
          <p:nvPr/>
        </p:nvPicPr>
        <p:blipFill>
          <a:blip r:embed="rId17"/>
          <a:srcRect l="13690" t="19010" r="8536" b="30468"/>
          <a:stretch/>
        </p:blipFill>
        <p:spPr bwMode="auto">
          <a:xfrm flipH="0" flipV="0">
            <a:off x="6366625" y="5593032"/>
            <a:ext cx="1534280" cy="99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20573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44772" y="1581148"/>
            <a:ext cx="1757361" cy="1757361"/>
          </a:xfrm>
          <a:prstGeom prst="rect">
            <a:avLst/>
          </a:prstGeom>
        </p:spPr>
      </p:pic>
      <p:sp>
        <p:nvSpPr>
          <p:cNvPr id="1980819193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81666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58930393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719042099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7" y="2533648"/>
            <a:ext cx="1782010" cy="1752598"/>
          </a:xfrm>
          <a:prstGeom prst="rect">
            <a:avLst/>
          </a:prstGeom>
        </p:spPr>
      </p:pic>
      <p:pic>
        <p:nvPicPr>
          <p:cNvPr id="29974595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662315" y="4079260"/>
            <a:ext cx="1149316" cy="904007"/>
          </a:xfrm>
          <a:prstGeom prst="rect">
            <a:avLst/>
          </a:prstGeom>
        </p:spPr>
      </p:pic>
      <p:pic>
        <p:nvPicPr>
          <p:cNvPr id="1311002235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3021483" y="795603"/>
            <a:ext cx="2127519" cy="1571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996315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64122" y="3338509"/>
            <a:ext cx="1757361" cy="1757361"/>
          </a:xfrm>
          <a:prstGeom prst="rect">
            <a:avLst/>
          </a:prstGeom>
        </p:spPr>
      </p:pic>
      <p:sp>
        <p:nvSpPr>
          <p:cNvPr id="704420549" name=""/>
          <p:cNvSpPr txBox="1"/>
          <p:nvPr/>
        </p:nvSpPr>
        <p:spPr bwMode="auto">
          <a:xfrm rot="0" flipH="0" flipV="0">
            <a:off x="3350682" y="3515202"/>
            <a:ext cx="638892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75810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1"/>
            <a:ext cx="644235" cy="214083"/>
          </a:xfrm>
          <a:prstGeom prst="rect">
            <a:avLst/>
          </a:prstGeom>
        </p:spPr>
      </p:pic>
      <p:sp>
        <p:nvSpPr>
          <p:cNvPr id="763072216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6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103445650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7" y="2533648"/>
            <a:ext cx="1782010" cy="1752598"/>
          </a:xfrm>
          <a:prstGeom prst="rect">
            <a:avLst/>
          </a:prstGeom>
        </p:spPr>
      </p:pic>
      <p:pic>
        <p:nvPicPr>
          <p:cNvPr id="1030516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10585" y="4666635"/>
            <a:ext cx="1149316" cy="904007"/>
          </a:xfrm>
          <a:prstGeom prst="rect">
            <a:avLst/>
          </a:prstGeom>
        </p:spPr>
      </p:pic>
      <p:pic>
        <p:nvPicPr>
          <p:cNvPr id="1955635494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1362809" y="2079624"/>
            <a:ext cx="1559985" cy="1151988"/>
          </a:xfrm>
          <a:prstGeom prst="rect">
            <a:avLst/>
          </a:prstGeom>
        </p:spPr>
      </p:pic>
      <p:pic>
        <p:nvPicPr>
          <p:cNvPr id="151175096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021483" y="512494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4982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3574577" y="3338509"/>
            <a:ext cx="1757360" cy="1757360"/>
          </a:xfrm>
          <a:prstGeom prst="rect">
            <a:avLst/>
          </a:prstGeom>
        </p:spPr>
      </p:pic>
      <p:sp>
        <p:nvSpPr>
          <p:cNvPr id="1697938817" name=""/>
          <p:cNvSpPr txBox="1"/>
          <p:nvPr/>
        </p:nvSpPr>
        <p:spPr bwMode="auto">
          <a:xfrm rot="0" flipH="0" flipV="0">
            <a:off x="3350682" y="3515202"/>
            <a:ext cx="638892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180300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700040690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Precisione</a:t>
            </a:r>
            <a:endParaRPr/>
          </a:p>
        </p:txBody>
      </p:sp>
      <p:pic>
        <p:nvPicPr>
          <p:cNvPr id="1606787106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60117" y="1097901"/>
            <a:ext cx="704718" cy="693086"/>
          </a:xfrm>
          <a:prstGeom prst="rect">
            <a:avLst/>
          </a:prstGeom>
        </p:spPr>
      </p:pic>
      <p:pic>
        <p:nvPicPr>
          <p:cNvPr id="5551469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328114" y="4666635"/>
            <a:ext cx="1149315" cy="904006"/>
          </a:xfrm>
          <a:prstGeom prst="rect">
            <a:avLst/>
          </a:prstGeom>
        </p:spPr>
      </p:pic>
      <p:pic>
        <p:nvPicPr>
          <p:cNvPr id="1182758436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3475890" y="2079623"/>
            <a:ext cx="1559984" cy="1151987"/>
          </a:xfrm>
          <a:prstGeom prst="rect">
            <a:avLst/>
          </a:prstGeom>
        </p:spPr>
      </p:pic>
      <p:pic>
        <p:nvPicPr>
          <p:cNvPr id="48012289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-178798" y="2443639"/>
            <a:ext cx="2143125" cy="2143125"/>
          </a:xfrm>
          <a:prstGeom prst="rect">
            <a:avLst/>
          </a:prstGeom>
        </p:spPr>
      </p:pic>
      <p:pic>
        <p:nvPicPr>
          <p:cNvPr id="70806130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657349" y="2237095"/>
            <a:ext cx="3040156" cy="2556212"/>
          </a:xfrm>
          <a:prstGeom prst="rect">
            <a:avLst/>
          </a:prstGeom>
        </p:spPr>
      </p:pic>
      <p:pic>
        <p:nvPicPr>
          <p:cNvPr id="436132903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077180" y="2161656"/>
            <a:ext cx="2788584" cy="2631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198268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21482" y="4438580"/>
            <a:ext cx="1757360" cy="1757360"/>
          </a:xfrm>
          <a:prstGeom prst="rect">
            <a:avLst/>
          </a:prstGeom>
        </p:spPr>
      </p:pic>
      <p:sp>
        <p:nvSpPr>
          <p:cNvPr id="566047280" name=""/>
          <p:cNvSpPr txBox="1"/>
          <p:nvPr/>
        </p:nvSpPr>
        <p:spPr bwMode="auto">
          <a:xfrm rot="0" flipH="0" flipV="0">
            <a:off x="3350682" y="3515202"/>
            <a:ext cx="638892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815752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405956926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Versatilità</a:t>
            </a:r>
            <a:endParaRPr/>
          </a:p>
        </p:txBody>
      </p:sp>
      <p:pic>
        <p:nvPicPr>
          <p:cNvPr id="1896942174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3194236" y="2533647"/>
            <a:ext cx="1782009" cy="1752597"/>
          </a:xfrm>
          <a:prstGeom prst="rect">
            <a:avLst/>
          </a:prstGeom>
        </p:spPr>
      </p:pic>
      <p:pic>
        <p:nvPicPr>
          <p:cNvPr id="195478646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214352" y="3881318"/>
            <a:ext cx="1149315" cy="904006"/>
          </a:xfrm>
          <a:prstGeom prst="rect">
            <a:avLst/>
          </a:prstGeom>
        </p:spPr>
      </p:pic>
      <p:pic>
        <p:nvPicPr>
          <p:cNvPr id="1742053289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1228653" y="3810222"/>
            <a:ext cx="1559984" cy="1151987"/>
          </a:xfrm>
          <a:prstGeom prst="rect">
            <a:avLst/>
          </a:prstGeom>
        </p:spPr>
      </p:pic>
      <p:pic>
        <p:nvPicPr>
          <p:cNvPr id="25094682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371734" y="2155176"/>
            <a:ext cx="1273822" cy="1273822"/>
          </a:xfrm>
          <a:prstGeom prst="rect">
            <a:avLst/>
          </a:prstGeom>
        </p:spPr>
      </p:pic>
      <p:pic>
        <p:nvPicPr>
          <p:cNvPr id="132371306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186082" y="1119219"/>
            <a:ext cx="1428161" cy="1332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30585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39343" y="1146996"/>
            <a:ext cx="5361577" cy="4589510"/>
          </a:xfrm>
          <a:prstGeom prst="rect">
            <a:avLst/>
          </a:prstGeom>
        </p:spPr>
      </p:pic>
      <p:pic>
        <p:nvPicPr>
          <p:cNvPr id="20358561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3550766" y="4438580"/>
            <a:ext cx="1757360" cy="1757360"/>
          </a:xfrm>
          <a:prstGeom prst="rect">
            <a:avLst/>
          </a:prstGeom>
        </p:spPr>
      </p:pic>
      <p:pic>
        <p:nvPicPr>
          <p:cNvPr id="34411100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157669424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Versatilità</a:t>
            </a:r>
            <a:endParaRPr/>
          </a:p>
        </p:txBody>
      </p:sp>
      <p:pic>
        <p:nvPicPr>
          <p:cNvPr id="377006270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49544406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1357897" y="3881318"/>
            <a:ext cx="1149315" cy="904006"/>
          </a:xfrm>
          <a:prstGeom prst="rect">
            <a:avLst/>
          </a:prstGeom>
        </p:spPr>
      </p:pic>
      <p:pic>
        <p:nvPicPr>
          <p:cNvPr id="2117485079" name=""/>
          <p:cNvPicPr>
            <a:picLocks noChangeAspect="1"/>
          </p:cNvPicPr>
          <p:nvPr/>
        </p:nvPicPr>
        <p:blipFill>
          <a:blip r:embed="rId8"/>
          <a:srcRect l="21529" t="26993" r="20692" b="30340"/>
          <a:stretch/>
        </p:blipFill>
        <p:spPr bwMode="auto">
          <a:xfrm flipH="0" flipV="0">
            <a:off x="-5343595" y="3810222"/>
            <a:ext cx="1559984" cy="1151987"/>
          </a:xfrm>
          <a:prstGeom prst="rect">
            <a:avLst/>
          </a:prstGeom>
        </p:spPr>
      </p:pic>
      <p:pic>
        <p:nvPicPr>
          <p:cNvPr id="17871514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5200515" y="2155176"/>
            <a:ext cx="1273822" cy="1273822"/>
          </a:xfrm>
          <a:prstGeom prst="rect">
            <a:avLst/>
          </a:prstGeom>
        </p:spPr>
      </p:pic>
      <p:pic>
        <p:nvPicPr>
          <p:cNvPr id="1620679558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9982" y="3073281"/>
            <a:ext cx="789971" cy="736940"/>
          </a:xfrm>
          <a:prstGeom prst="rect">
            <a:avLst/>
          </a:prstGeom>
        </p:spPr>
      </p:pic>
      <p:pic>
        <p:nvPicPr>
          <p:cNvPr id="2126234152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6041851" y="3038093"/>
            <a:ext cx="2275791" cy="1400486"/>
          </a:xfrm>
          <a:prstGeom prst="rect">
            <a:avLst/>
          </a:prstGeom>
        </p:spPr>
      </p:pic>
      <p:cxnSp>
        <p:nvCxnSpPr>
          <p:cNvPr id="1778492167" name=""/>
          <p:cNvCxnSpPr/>
          <p:nvPr/>
        </p:nvCxnSpPr>
        <p:spPr bwMode="auto">
          <a:xfrm rot="0" flipH="0" flipV="0">
            <a:off x="5818881" y="4010247"/>
            <a:ext cx="584926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525556515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46696" y="4785325"/>
            <a:ext cx="2514599" cy="175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93145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3851669"/>
            <a:ext cx="3670127" cy="2569089"/>
          </a:xfrm>
          <a:prstGeom prst="rect">
            <a:avLst/>
          </a:prstGeom>
        </p:spPr>
      </p:pic>
      <p:sp>
        <p:nvSpPr>
          <p:cNvPr id="1104716087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24199" y="671812"/>
            <a:ext cx="1504949" cy="424990"/>
          </a:xfrm>
        </p:spPr>
        <p:txBody>
          <a:bodyPr/>
          <a:lstStyle/>
          <a:p>
            <a:pPr>
              <a:defRPr/>
            </a:pPr>
            <a:r>
              <a:rPr/>
              <a:t>Azienda</a:t>
            </a:r>
            <a:endParaRPr/>
          </a:p>
        </p:txBody>
      </p:sp>
      <p:sp>
        <p:nvSpPr>
          <p:cNvPr id="72594819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859037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49989417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1658" y="397328"/>
            <a:ext cx="2661810" cy="1715388"/>
          </a:xfrm>
          <a:prstGeom prst="rect">
            <a:avLst/>
          </a:prstGeom>
        </p:spPr>
      </p:pic>
      <p:pic>
        <p:nvPicPr>
          <p:cNvPr id="71460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781943" y="1096803"/>
            <a:ext cx="2279192" cy="1582085"/>
          </a:xfrm>
          <a:prstGeom prst="rect">
            <a:avLst/>
          </a:prstGeom>
        </p:spPr>
      </p:pic>
      <p:pic>
        <p:nvPicPr>
          <p:cNvPr id="168977910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968712" y="1416378"/>
            <a:ext cx="2402016" cy="1643742"/>
          </a:xfrm>
          <a:prstGeom prst="rect">
            <a:avLst/>
          </a:prstGeom>
        </p:spPr>
      </p:pic>
      <p:pic>
        <p:nvPicPr>
          <p:cNvPr id="187809390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4461998" y="837700"/>
            <a:ext cx="2506714" cy="1763983"/>
          </a:xfrm>
          <a:prstGeom prst="rect">
            <a:avLst/>
          </a:prstGeom>
        </p:spPr>
      </p:pic>
      <p:pic>
        <p:nvPicPr>
          <p:cNvPr id="112629891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3670127" y="4646356"/>
            <a:ext cx="3801037" cy="2590223"/>
          </a:xfrm>
          <a:prstGeom prst="rect">
            <a:avLst/>
          </a:prstGeom>
        </p:spPr>
      </p:pic>
      <p:pic>
        <p:nvPicPr>
          <p:cNvPr id="6793465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70729" y="1887846"/>
            <a:ext cx="2286079" cy="1600255"/>
          </a:xfrm>
          <a:prstGeom prst="rect">
            <a:avLst/>
          </a:prstGeom>
        </p:spPr>
      </p:pic>
      <p:pic>
        <p:nvPicPr>
          <p:cNvPr id="23267071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1656809" y="2355962"/>
            <a:ext cx="2367620" cy="1613418"/>
          </a:xfrm>
          <a:prstGeom prst="rect">
            <a:avLst/>
          </a:prstGeom>
        </p:spPr>
      </p:pic>
      <p:pic>
        <p:nvPicPr>
          <p:cNvPr id="7494737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66653" y="5529942"/>
            <a:ext cx="3775278" cy="2432957"/>
          </a:xfrm>
          <a:prstGeom prst="rect">
            <a:avLst/>
          </a:prstGeom>
        </p:spPr>
      </p:pic>
      <p:pic>
        <p:nvPicPr>
          <p:cNvPr id="19598947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41931" y="6420759"/>
            <a:ext cx="3376869" cy="2344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62205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3550766" y="4438580"/>
            <a:ext cx="1757360" cy="1757360"/>
          </a:xfrm>
          <a:prstGeom prst="rect">
            <a:avLst/>
          </a:prstGeom>
        </p:spPr>
      </p:pic>
      <p:pic>
        <p:nvPicPr>
          <p:cNvPr id="11188120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73646254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Progetto</a:t>
            </a:r>
            <a:endParaRPr/>
          </a:p>
        </p:txBody>
      </p:sp>
      <p:pic>
        <p:nvPicPr>
          <p:cNvPr id="642788638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12628722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357897" y="3881318"/>
            <a:ext cx="1149315" cy="904006"/>
          </a:xfrm>
          <a:prstGeom prst="rect">
            <a:avLst/>
          </a:prstGeom>
        </p:spPr>
      </p:pic>
      <p:pic>
        <p:nvPicPr>
          <p:cNvPr id="530492571" name=""/>
          <p:cNvPicPr>
            <a:picLocks noChangeAspect="1"/>
          </p:cNvPicPr>
          <p:nvPr/>
        </p:nvPicPr>
        <p:blipFill>
          <a:blip r:embed="rId7"/>
          <a:srcRect l="21529" t="26993" r="20692" b="30340"/>
          <a:stretch/>
        </p:blipFill>
        <p:spPr bwMode="auto">
          <a:xfrm flipH="0" flipV="0">
            <a:off x="-5343595" y="3810222"/>
            <a:ext cx="1559984" cy="1151987"/>
          </a:xfrm>
          <a:prstGeom prst="rect">
            <a:avLst/>
          </a:prstGeom>
        </p:spPr>
      </p:pic>
      <p:pic>
        <p:nvPicPr>
          <p:cNvPr id="69342426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5200515" y="2155176"/>
            <a:ext cx="1273822" cy="1273822"/>
          </a:xfrm>
          <a:prstGeom prst="rect">
            <a:avLst/>
          </a:prstGeom>
        </p:spPr>
      </p:pic>
      <p:pic>
        <p:nvPicPr>
          <p:cNvPr id="43387536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3405187" y="2370189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78793354" name=""/>
          <p:cNvPicPr>
            <a:picLocks noChangeAspect="1"/>
          </p:cNvPicPr>
          <p:nvPr/>
        </p:nvPicPr>
        <p:blipFill>
          <a:blip r:embed="rId3"/>
          <a:srcRect l="0" t="0" r="2627" b="968"/>
          <a:stretch/>
        </p:blipFill>
        <p:spPr bwMode="auto">
          <a:xfrm rot="16199969" flipH="0" flipV="0">
            <a:off x="-786938" y="-628110"/>
            <a:ext cx="7874475" cy="11326499"/>
          </a:xfrm>
          <a:prstGeom prst="rect">
            <a:avLst/>
          </a:prstGeom>
        </p:spPr>
      </p:pic>
      <p:pic>
        <p:nvPicPr>
          <p:cNvPr id="2883762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212866440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Progetto</a:t>
            </a:r>
            <a:endParaRPr/>
          </a:p>
        </p:txBody>
      </p:sp>
      <p:pic>
        <p:nvPicPr>
          <p:cNvPr id="1189863624" name="Picture 679748627"/>
          <p:cNvPicPr>
            <a:picLocks noChangeAspect="1"/>
          </p:cNvPicPr>
          <p:nvPr/>
        </p:nvPicPr>
        <p:blipFill>
          <a:blip r:embed="rId5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17982963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296988" y="2952126"/>
            <a:ext cx="858095" cy="858095"/>
          </a:xfrm>
          <a:prstGeom prst="rect">
            <a:avLst/>
          </a:prstGeom>
        </p:spPr>
      </p:pic>
      <p:pic>
        <p:nvPicPr>
          <p:cNvPr id="1142402940" name=""/>
          <p:cNvPicPr>
            <a:picLocks noChangeAspect="1"/>
          </p:cNvPicPr>
          <p:nvPr/>
        </p:nvPicPr>
        <p:blipFill>
          <a:blip r:embed="rId7"/>
          <a:srcRect l="0" t="0" r="11769" b="0"/>
          <a:stretch/>
        </p:blipFill>
        <p:spPr bwMode="auto">
          <a:xfrm flipH="0" flipV="0">
            <a:off x="9149760" y="1474318"/>
            <a:ext cx="7268002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174318" name=""/>
          <p:cNvPicPr>
            <a:picLocks noChangeAspect="1"/>
          </p:cNvPicPr>
          <p:nvPr/>
        </p:nvPicPr>
        <p:blipFill>
          <a:blip r:embed="rId3"/>
          <a:srcRect l="0" t="0" r="11769" b="0"/>
          <a:stretch/>
        </p:blipFill>
        <p:spPr bwMode="auto">
          <a:xfrm flipH="0" flipV="0">
            <a:off x="1249614" y="1474319"/>
            <a:ext cx="7268003" cy="4272066"/>
          </a:xfrm>
          <a:prstGeom prst="rect">
            <a:avLst/>
          </a:prstGeom>
        </p:spPr>
      </p:pic>
      <p:pic>
        <p:nvPicPr>
          <p:cNvPr id="715998460" name=""/>
          <p:cNvPicPr>
            <a:picLocks noChangeAspect="1"/>
          </p:cNvPicPr>
          <p:nvPr/>
        </p:nvPicPr>
        <p:blipFill>
          <a:blip r:embed="rId4"/>
          <a:srcRect l="0" t="0" r="2627" b="968"/>
          <a:stretch/>
        </p:blipFill>
        <p:spPr bwMode="auto">
          <a:xfrm rot="16199934" flipH="0" flipV="0">
            <a:off x="-8171614" y="-628110"/>
            <a:ext cx="7874475" cy="11326499"/>
          </a:xfrm>
          <a:prstGeom prst="rect">
            <a:avLst/>
          </a:prstGeom>
        </p:spPr>
      </p:pic>
      <p:pic>
        <p:nvPicPr>
          <p:cNvPr id="13958187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359" y="726480"/>
            <a:ext cx="644234" cy="214083"/>
          </a:xfrm>
          <a:prstGeom prst="rect">
            <a:avLst/>
          </a:prstGeom>
        </p:spPr>
      </p:pic>
      <p:sp>
        <p:nvSpPr>
          <p:cNvPr id="15467208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576447" y="672912"/>
            <a:ext cx="2578635" cy="424988"/>
          </a:xfrm>
        </p:spPr>
        <p:txBody>
          <a:bodyPr/>
          <a:lstStyle/>
          <a:p>
            <a:pPr>
              <a:defRPr/>
            </a:pPr>
            <a:r>
              <a:rPr/>
              <a:t>Progetto</a:t>
            </a:r>
            <a:endParaRPr/>
          </a:p>
        </p:txBody>
      </p:sp>
      <p:pic>
        <p:nvPicPr>
          <p:cNvPr id="144173624" name="Picture 679748627"/>
          <p:cNvPicPr>
            <a:picLocks noChangeAspect="1"/>
          </p:cNvPicPr>
          <p:nvPr/>
        </p:nvPicPr>
        <p:blipFill>
          <a:blip r:embed="rId6"/>
          <a:srcRect l="17448" t="9827" r="9617" b="18442"/>
          <a:stretch/>
        </p:blipFill>
        <p:spPr bwMode="auto">
          <a:xfrm rot="0" flipH="0" flipV="0">
            <a:off x="154048" y="993576"/>
            <a:ext cx="585294" cy="575634"/>
          </a:xfrm>
          <a:prstGeom prst="rect">
            <a:avLst/>
          </a:prstGeom>
        </p:spPr>
      </p:pic>
      <p:pic>
        <p:nvPicPr>
          <p:cNvPr id="1186433816" name=""/>
          <p:cNvPicPr>
            <a:picLocks noChangeAspect="1"/>
          </p:cNvPicPr>
          <p:nvPr/>
        </p:nvPicPr>
        <p:blipFill>
          <a:blip r:embed="rId7"/>
          <a:srcRect l="22577" t="0" r="21268" b="0"/>
          <a:stretch/>
        </p:blipFill>
        <p:spPr bwMode="auto">
          <a:xfrm flipH="0" flipV="0">
            <a:off x="814698" y="2952126"/>
            <a:ext cx="481852" cy="85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59758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49235910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008291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79950595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27439433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148364816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94290328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2420556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698875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1511564939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103814948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186358078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261163983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Materiale</a:t>
            </a:r>
            <a:endParaRPr/>
          </a:p>
        </p:txBody>
      </p:sp>
      <p:pic>
        <p:nvPicPr>
          <p:cNvPr id="1924981484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1229922417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  <p:pic>
        <p:nvPicPr>
          <p:cNvPr id="619755893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6122814" y="2567307"/>
            <a:ext cx="2275792" cy="1400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266488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153684" y="931267"/>
            <a:ext cx="7848871" cy="424991"/>
          </a:xfrm>
        </p:spPr>
        <p:txBody>
          <a:bodyPr/>
          <a:lstStyle/>
          <a:p>
            <a:pPr>
              <a:defRPr/>
            </a:pPr>
            <a:r>
              <a:rPr/>
              <a:t>Agenda</a:t>
            </a:r>
            <a:endParaRPr/>
          </a:p>
        </p:txBody>
      </p:sp>
      <p:pic>
        <p:nvPicPr>
          <p:cNvPr id="2407197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2682" y="4856096"/>
            <a:ext cx="1010877" cy="1836722"/>
          </a:xfrm>
          <a:prstGeom prst="rect">
            <a:avLst/>
          </a:prstGeom>
        </p:spPr>
      </p:pic>
      <p:pic>
        <p:nvPicPr>
          <p:cNvPr id="265076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60439" y="4938865"/>
            <a:ext cx="1614157" cy="1614157"/>
          </a:xfrm>
          <a:prstGeom prst="rect">
            <a:avLst/>
          </a:prstGeom>
        </p:spPr>
      </p:pic>
      <p:pic>
        <p:nvPicPr>
          <p:cNvPr id="759683391" name=""/>
          <p:cNvPicPr>
            <a:picLocks noChangeAspect="1"/>
          </p:cNvPicPr>
          <p:nvPr/>
        </p:nvPicPr>
        <p:blipFill>
          <a:blip r:embed="rId5"/>
          <a:srcRect l="12897" t="13742" r="10992" b="0"/>
          <a:stretch/>
        </p:blipFill>
        <p:spPr bwMode="auto">
          <a:xfrm flipH="0" flipV="0">
            <a:off x="24802" y="5045659"/>
            <a:ext cx="1286103" cy="1457596"/>
          </a:xfrm>
          <a:prstGeom prst="rect">
            <a:avLst/>
          </a:prstGeom>
        </p:spPr>
      </p:pic>
      <p:pic>
        <p:nvPicPr>
          <p:cNvPr id="108728120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193444" y="4856096"/>
            <a:ext cx="3380273" cy="2080168"/>
          </a:xfrm>
          <a:prstGeom prst="rect">
            <a:avLst/>
          </a:prstGeom>
        </p:spPr>
      </p:pic>
      <p:cxnSp>
        <p:nvCxnSpPr>
          <p:cNvPr id="1529456853" name=""/>
          <p:cNvCxnSpPr/>
          <p:nvPr/>
        </p:nvCxnSpPr>
        <p:spPr bwMode="auto">
          <a:xfrm rot="0" flipH="0" flipV="1">
            <a:off x="1290159" y="5761797"/>
            <a:ext cx="527239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7202999" name=""/>
          <p:cNvCxnSpPr/>
          <p:nvPr/>
        </p:nvCxnSpPr>
        <p:spPr bwMode="auto">
          <a:xfrm rot="0" flipH="0" flipV="1">
            <a:off x="2944352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6334400" name=""/>
          <p:cNvCxnSpPr/>
          <p:nvPr/>
        </p:nvCxnSpPr>
        <p:spPr bwMode="auto">
          <a:xfrm rot="0" flipH="0" flipV="1">
            <a:off x="4712391" y="5733284"/>
            <a:ext cx="52723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76025652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4255583" y="813085"/>
            <a:ext cx="3981393" cy="3859823"/>
          </a:xfrm>
          <a:prstGeom prst="rect">
            <a:avLst/>
          </a:prstGeom>
        </p:spPr>
      </p:pic>
      <p:sp>
        <p:nvSpPr>
          <p:cNvPr id="343005189" name=""/>
          <p:cNvSpPr/>
          <p:nvPr/>
        </p:nvSpPr>
        <p:spPr bwMode="auto">
          <a:xfrm rot="0" flipH="0" flipV="0">
            <a:off x="7652833" y="4042833"/>
            <a:ext cx="397008" cy="55059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chemeClr val="accent6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761869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7706" y="2091465"/>
            <a:ext cx="717166" cy="1303063"/>
          </a:xfrm>
          <a:prstGeom prst="rect">
            <a:avLst/>
          </a:prstGeom>
        </p:spPr>
      </p:pic>
      <p:pic>
        <p:nvPicPr>
          <p:cNvPr id="127409289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495692" y="2859447"/>
            <a:ext cx="1533614" cy="1311503"/>
          </a:xfrm>
          <a:prstGeom prst="rect">
            <a:avLst/>
          </a:prstGeom>
        </p:spPr>
      </p:pic>
      <p:pic>
        <p:nvPicPr>
          <p:cNvPr id="1525393911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rot="16199934" flipH="0" flipV="0">
            <a:off x="2107634" y="843905"/>
            <a:ext cx="1072779" cy="1672494"/>
          </a:xfrm>
          <a:prstGeom prst="rect">
            <a:avLst/>
          </a:prstGeom>
        </p:spPr>
      </p:pic>
      <p:cxnSp>
        <p:nvCxnSpPr>
          <p:cNvPr id="1327312008" name=""/>
          <p:cNvCxnSpPr/>
          <p:nvPr/>
        </p:nvCxnSpPr>
        <p:spPr bwMode="auto">
          <a:xfrm rot="0" flipH="0" flipV="0">
            <a:off x="1294091" y="2745041"/>
            <a:ext cx="1845317" cy="36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906701" name=""/>
          <p:cNvCxnSpPr/>
          <p:nvPr/>
        </p:nvCxnSpPr>
        <p:spPr bwMode="auto">
          <a:xfrm rot="0" flipH="0" flipV="1">
            <a:off x="1294091" y="2632261"/>
            <a:ext cx="1990111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8992510" name=""/>
          <p:cNvCxnSpPr/>
          <p:nvPr/>
        </p:nvCxnSpPr>
        <p:spPr bwMode="auto">
          <a:xfrm rot="0" flipH="0" flipV="1">
            <a:off x="1294091" y="2545670"/>
            <a:ext cx="2143873" cy="0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47289424" name=""/>
          <p:cNvCxnSpPr/>
          <p:nvPr/>
        </p:nvCxnSpPr>
        <p:spPr bwMode="auto">
          <a:xfrm rot="0" flipH="0" flipV="0">
            <a:off x="3437965" y="2546030"/>
            <a:ext cx="0" cy="346002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5815075" name=""/>
          <p:cNvCxnSpPr/>
          <p:nvPr/>
        </p:nvCxnSpPr>
        <p:spPr bwMode="auto">
          <a:xfrm rot="0" flipH="0" flipV="0">
            <a:off x="3284204" y="2630394"/>
            <a:ext cx="0" cy="261639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9555709" name=""/>
          <p:cNvCxnSpPr/>
          <p:nvPr/>
        </p:nvCxnSpPr>
        <p:spPr bwMode="auto">
          <a:xfrm rot="0" flipH="0" flipV="0">
            <a:off x="3148132" y="2742997"/>
            <a:ext cx="0" cy="149035"/>
          </a:xfrm>
          <a:prstGeom prst="line">
            <a:avLst/>
          </a:prstGeom>
          <a:ln w="9525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66058485" name=""/>
          <p:cNvCxnSpPr/>
          <p:nvPr/>
        </p:nvCxnSpPr>
        <p:spPr bwMode="auto">
          <a:xfrm rot="0" flipH="0" flipV="0">
            <a:off x="2894307" y="2131151"/>
            <a:ext cx="0" cy="36941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38905353" name=""/>
          <p:cNvCxnSpPr/>
          <p:nvPr/>
        </p:nvCxnSpPr>
        <p:spPr bwMode="auto">
          <a:xfrm rot="0" flipH="0" flipV="0">
            <a:off x="1287740" y="2460879"/>
            <a:ext cx="114194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74764840" name=""/>
          <p:cNvCxnSpPr/>
          <p:nvPr/>
        </p:nvCxnSpPr>
        <p:spPr bwMode="auto">
          <a:xfrm rot="0" flipH="0" flipV="0">
            <a:off x="1281389" y="2375152"/>
            <a:ext cx="100775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69096056" name=""/>
          <p:cNvCxnSpPr/>
          <p:nvPr/>
        </p:nvCxnSpPr>
        <p:spPr bwMode="auto">
          <a:xfrm rot="0" flipH="0" flipV="0">
            <a:off x="2268656" y="2220709"/>
            <a:ext cx="0" cy="14903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6073513" name=""/>
          <p:cNvCxnSpPr/>
          <p:nvPr/>
        </p:nvCxnSpPr>
        <p:spPr bwMode="auto">
          <a:xfrm rot="0" flipH="0" flipV="0">
            <a:off x="2421055" y="2184795"/>
            <a:ext cx="0" cy="26591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04394684" name=""/>
          <p:cNvCxnSpPr/>
          <p:nvPr/>
        </p:nvCxnSpPr>
        <p:spPr bwMode="auto">
          <a:xfrm rot="0" flipH="0" flipV="0">
            <a:off x="2078332" y="2855419"/>
            <a:ext cx="0" cy="7002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2627424" name=""/>
          <p:cNvCxnSpPr/>
          <p:nvPr/>
        </p:nvCxnSpPr>
        <p:spPr bwMode="auto">
          <a:xfrm rot="0" flipH="0" flipV="1">
            <a:off x="2077972" y="3555662"/>
            <a:ext cx="43692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14132688" name=""/>
          <p:cNvCxnSpPr/>
          <p:nvPr/>
        </p:nvCxnSpPr>
        <p:spPr bwMode="auto">
          <a:xfrm rot="0" flipH="1" flipV="0">
            <a:off x="2078332" y="2490034"/>
            <a:ext cx="815614" cy="36941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15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975856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UML</a:t>
            </a:r>
            <a:endParaRPr/>
          </a:p>
        </p:txBody>
      </p:sp>
      <p:pic>
        <p:nvPicPr>
          <p:cNvPr id="14971761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874" y="1530349"/>
            <a:ext cx="8237499" cy="42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276560" name="Text Placehold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Grazie per l attenzione</a:t>
            </a:r>
            <a:endParaRPr/>
          </a:p>
        </p:txBody>
      </p:sp>
      <p:sp>
        <p:nvSpPr>
          <p:cNvPr id="579918019" name="Content Placeholder 2"/>
          <p:cNvSpPr>
            <a:spLocks noGrp="1"/>
          </p:cNvSpPr>
          <p:nvPr>
            <p:ph sz="quarter" idx="17"/>
          </p:nvPr>
        </p:nvSpPr>
        <p:spPr bwMode="auto">
          <a:xfrm flipH="0" flipV="0">
            <a:off x="148641" y="4189520"/>
            <a:ext cx="2154596" cy="620604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1600"/>
              <a:t>alessiotommasi.com</a:t>
            </a:r>
            <a:endParaRPr sz="1600"/>
          </a:p>
        </p:txBody>
      </p:sp>
      <p:pic>
        <p:nvPicPr>
          <p:cNvPr id="3186357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177" y="2616589"/>
            <a:ext cx="1561525" cy="1416019"/>
          </a:xfrm>
          <a:prstGeom prst="rect">
            <a:avLst/>
          </a:prstGeom>
        </p:spPr>
      </p:pic>
      <p:sp>
        <p:nvSpPr>
          <p:cNvPr id="548809257" name=""/>
          <p:cNvSpPr txBox="1"/>
          <p:nvPr/>
        </p:nvSpPr>
        <p:spPr bwMode="auto">
          <a:xfrm rot="0" flipH="0" flipV="0">
            <a:off x="2500372" y="4195777"/>
            <a:ext cx="2828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600"/>
              <a:t>AlessioTommasi-supsi</a:t>
            </a:r>
            <a:endParaRPr sz="1600"/>
          </a:p>
        </p:txBody>
      </p:sp>
      <p:pic>
        <p:nvPicPr>
          <p:cNvPr id="1273887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77295" y="2837904"/>
            <a:ext cx="1194704" cy="1194704"/>
          </a:xfrm>
          <a:prstGeom prst="rect">
            <a:avLst/>
          </a:prstGeom>
        </p:spPr>
      </p:pic>
      <p:pic>
        <p:nvPicPr>
          <p:cNvPr id="678192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81749" y="2837904"/>
            <a:ext cx="1268081" cy="1268081"/>
          </a:xfrm>
          <a:prstGeom prst="rect">
            <a:avLst/>
          </a:prstGeom>
        </p:spPr>
      </p:pic>
      <p:sp>
        <p:nvSpPr>
          <p:cNvPr id="34729147" name=""/>
          <p:cNvSpPr txBox="1"/>
          <p:nvPr/>
        </p:nvSpPr>
        <p:spPr bwMode="auto">
          <a:xfrm rot="0" flipH="0" flipV="0">
            <a:off x="5138105" y="4252926"/>
            <a:ext cx="357961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it-IT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alessio.tommasi@student.supsi.ch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96980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5463712" y="2776704"/>
            <a:ext cx="3670127" cy="2569089"/>
          </a:xfrm>
          <a:prstGeom prst="rect">
            <a:avLst/>
          </a:prstGeom>
        </p:spPr>
      </p:pic>
      <p:sp>
        <p:nvSpPr>
          <p:cNvPr id="752219458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11787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3464" y="2969153"/>
            <a:ext cx="3286400" cy="1092096"/>
          </a:xfrm>
          <a:prstGeom prst="rect">
            <a:avLst/>
          </a:prstGeom>
        </p:spPr>
      </p:pic>
      <p:pic>
        <p:nvPicPr>
          <p:cNvPr id="15428911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4582674" y="143821"/>
            <a:ext cx="2661810" cy="1715388"/>
          </a:xfrm>
          <a:prstGeom prst="rect">
            <a:avLst/>
          </a:prstGeom>
        </p:spPr>
      </p:pic>
      <p:pic>
        <p:nvPicPr>
          <p:cNvPr id="6466192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982389" y="843296"/>
            <a:ext cx="2279192" cy="1582085"/>
          </a:xfrm>
          <a:prstGeom prst="rect">
            <a:avLst/>
          </a:prstGeom>
        </p:spPr>
      </p:pic>
      <p:pic>
        <p:nvPicPr>
          <p:cNvPr id="178050431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204379" y="1162871"/>
            <a:ext cx="2402016" cy="1643742"/>
          </a:xfrm>
          <a:prstGeom prst="rect">
            <a:avLst/>
          </a:prstGeom>
        </p:spPr>
      </p:pic>
      <p:pic>
        <p:nvPicPr>
          <p:cNvPr id="134429370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302334" y="584192"/>
            <a:ext cx="2506714" cy="1763983"/>
          </a:xfrm>
          <a:prstGeom prst="rect">
            <a:avLst/>
          </a:prstGeom>
        </p:spPr>
      </p:pic>
      <p:pic>
        <p:nvPicPr>
          <p:cNvPr id="162935415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793584" y="3571392"/>
            <a:ext cx="3801037" cy="2590223"/>
          </a:xfrm>
          <a:prstGeom prst="rect">
            <a:avLst/>
          </a:prstGeom>
        </p:spPr>
      </p:pic>
      <p:pic>
        <p:nvPicPr>
          <p:cNvPr id="10996949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6396" y="1634338"/>
            <a:ext cx="2286079" cy="1600255"/>
          </a:xfrm>
          <a:prstGeom prst="rect">
            <a:avLst/>
          </a:prstGeom>
        </p:spPr>
      </p:pic>
      <p:pic>
        <p:nvPicPr>
          <p:cNvPr id="1216555606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892475" y="2142369"/>
            <a:ext cx="2367620" cy="1613418"/>
          </a:xfrm>
          <a:prstGeom prst="rect">
            <a:avLst/>
          </a:prstGeom>
        </p:spPr>
      </p:pic>
      <p:pic>
        <p:nvPicPr>
          <p:cNvPr id="139725149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02940" y="4454977"/>
            <a:ext cx="3775278" cy="2432957"/>
          </a:xfrm>
          <a:prstGeom prst="rect">
            <a:avLst/>
          </a:prstGeom>
        </p:spPr>
      </p:pic>
      <p:pic>
        <p:nvPicPr>
          <p:cNvPr id="33191985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778218" y="5345794"/>
            <a:ext cx="3376869" cy="2344029"/>
          </a:xfrm>
          <a:prstGeom prst="rect">
            <a:avLst/>
          </a:prstGeom>
        </p:spPr>
      </p:pic>
      <p:sp>
        <p:nvSpPr>
          <p:cNvPr id="2086464789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675369" y="672912"/>
            <a:ext cx="1479718" cy="424990"/>
          </a:xfrm>
        </p:spPr>
        <p:txBody>
          <a:bodyPr/>
          <a:lstStyle/>
          <a:p>
            <a:pPr>
              <a:defRPr/>
            </a:pPr>
            <a:r>
              <a:rPr/>
              <a:t>Prodotti</a:t>
            </a:r>
            <a:endParaRPr/>
          </a:p>
        </p:txBody>
      </p:sp>
      <p:pic>
        <p:nvPicPr>
          <p:cNvPr id="1970286655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9739883" y="2628412"/>
            <a:ext cx="2139694" cy="2139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846865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4723950" y="1369094"/>
            <a:ext cx="3670127" cy="2569089"/>
          </a:xfrm>
          <a:prstGeom prst="rect">
            <a:avLst/>
          </a:prstGeom>
        </p:spPr>
      </p:pic>
      <p:sp>
        <p:nvSpPr>
          <p:cNvPr id="1022246030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171414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359" y="3047365"/>
            <a:ext cx="1237932" cy="411374"/>
          </a:xfrm>
          <a:prstGeom prst="rect">
            <a:avLst/>
          </a:prstGeom>
        </p:spPr>
      </p:pic>
      <p:pic>
        <p:nvPicPr>
          <p:cNvPr id="20505399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13842912" y="-1263789"/>
            <a:ext cx="2661810" cy="1715388"/>
          </a:xfrm>
          <a:prstGeom prst="rect">
            <a:avLst/>
          </a:prstGeom>
        </p:spPr>
      </p:pic>
      <p:pic>
        <p:nvPicPr>
          <p:cNvPr id="11739258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1242627" y="-564314"/>
            <a:ext cx="2279192" cy="1582085"/>
          </a:xfrm>
          <a:prstGeom prst="rect">
            <a:avLst/>
          </a:prstGeom>
        </p:spPr>
      </p:pic>
      <p:pic>
        <p:nvPicPr>
          <p:cNvPr id="40087127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-7055858" y="-244739"/>
            <a:ext cx="2402016" cy="1643742"/>
          </a:xfrm>
          <a:prstGeom prst="rect">
            <a:avLst/>
          </a:prstGeom>
        </p:spPr>
      </p:pic>
      <p:pic>
        <p:nvPicPr>
          <p:cNvPr id="34665418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-9562572" y="-823416"/>
            <a:ext cx="2506714" cy="1763983"/>
          </a:xfrm>
          <a:prstGeom prst="rect">
            <a:avLst/>
          </a:prstGeom>
        </p:spPr>
      </p:pic>
      <p:pic>
        <p:nvPicPr>
          <p:cNvPr id="195618430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11053821" y="2163782"/>
            <a:ext cx="3801037" cy="2590223"/>
          </a:xfrm>
          <a:prstGeom prst="rect">
            <a:avLst/>
          </a:prstGeom>
        </p:spPr>
      </p:pic>
      <p:pic>
        <p:nvPicPr>
          <p:cNvPr id="19888002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653840" y="226728"/>
            <a:ext cx="2286079" cy="1600255"/>
          </a:xfrm>
          <a:prstGeom prst="rect">
            <a:avLst/>
          </a:prstGeom>
        </p:spPr>
      </p:pic>
      <p:pic>
        <p:nvPicPr>
          <p:cNvPr id="87932881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-2367761" y="734758"/>
            <a:ext cx="2367620" cy="1613418"/>
          </a:xfrm>
          <a:prstGeom prst="rect">
            <a:avLst/>
          </a:prstGeom>
        </p:spPr>
      </p:pic>
      <p:pic>
        <p:nvPicPr>
          <p:cNvPr id="100350063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7257296" y="3047365"/>
            <a:ext cx="3775278" cy="2432957"/>
          </a:xfrm>
          <a:prstGeom prst="rect">
            <a:avLst/>
          </a:prstGeom>
        </p:spPr>
      </p:pic>
      <p:pic>
        <p:nvPicPr>
          <p:cNvPr id="1545862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3482018" y="3938184"/>
            <a:ext cx="3376869" cy="2344029"/>
          </a:xfrm>
          <a:prstGeom prst="rect">
            <a:avLst/>
          </a:prstGeom>
        </p:spPr>
      </p:pic>
      <p:sp>
        <p:nvSpPr>
          <p:cNvPr id="679457342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1095154941" name="Picture 679748627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6706244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192185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643257554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  <p:pic>
        <p:nvPicPr>
          <p:cNvPr id="2129691967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862577" y="1978889"/>
            <a:ext cx="2577324" cy="2577324"/>
          </a:xfrm>
          <a:prstGeom prst="rect">
            <a:avLst/>
          </a:prstGeom>
        </p:spPr>
      </p:pic>
      <p:pic>
        <p:nvPicPr>
          <p:cNvPr id="18907511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479113" y="672912"/>
            <a:ext cx="1762636" cy="1386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26932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357913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1076712543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14501269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104632139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sp>
        <p:nvSpPr>
          <p:cNvPr id="1818231881" name="Text Placeholder 1"/>
          <p:cNvSpPr>
            <a:spLocks noGrp="1"/>
          </p:cNvSpPr>
          <p:nvPr/>
        </p:nvSpPr>
        <p:spPr bwMode="auto">
          <a:xfrm flipH="0" flipV="0">
            <a:off x="6786000" y="672912"/>
            <a:ext cx="2750087" cy="424990"/>
          </a:xfrm>
        </p:spPr>
        <p:txBody>
          <a:bodyPr lIns="0" tIns="0" rIns="0" bIns="0"/>
          <a:lstStyle>
            <a:lvl1pPr marL="342900" marR="0" indent="-34290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2700" b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/>
                <a:cs typeface="ＭＳ Ｐゴシック"/>
              </a:defRPr>
            </a:lvl1pPr>
            <a:lvl2pPr marL="742950" indent="-28575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2pPr>
            <a:lvl3pPr marL="11430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3pPr>
            <a:lvl4pPr marL="16002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4pPr>
            <a:lvl5pPr marL="2057400" indent="-228600" algn="l" defTabSz="457200" rtl="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+mn-lt"/>
                <a:ea typeface="ＭＳ Ｐゴシック"/>
                <a:cs typeface="+mn-cs"/>
              </a:defRPr>
            </a:lvl5pPr>
            <a:lvl6pPr marL="2514599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813637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63664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2043298027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79262075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209027946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297560910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sp>
        <p:nvSpPr>
          <p:cNvPr id="24070365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456502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687641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pic>
        <p:nvPicPr>
          <p:cNvPr id="553693351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-19771" y="2982952"/>
            <a:ext cx="1064497" cy="1064497"/>
          </a:xfrm>
          <a:prstGeom prst="rect">
            <a:avLst/>
          </a:prstGeom>
        </p:spPr>
      </p:pic>
      <p:pic>
        <p:nvPicPr>
          <p:cNvPr id="4019087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8257" y="2765682"/>
            <a:ext cx="1762636" cy="1386421"/>
          </a:xfrm>
          <a:prstGeom prst="rect">
            <a:avLst/>
          </a:prstGeom>
        </p:spPr>
      </p:pic>
      <p:pic>
        <p:nvPicPr>
          <p:cNvPr id="180507387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545331" y="1369094"/>
            <a:ext cx="888489" cy="888489"/>
          </a:xfrm>
          <a:prstGeom prst="rect">
            <a:avLst/>
          </a:prstGeom>
        </p:spPr>
      </p:pic>
      <p:pic>
        <p:nvPicPr>
          <p:cNvPr id="434053483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5562599" y="1285875"/>
            <a:ext cx="2143125" cy="2143125"/>
          </a:xfrm>
          <a:prstGeom prst="rect">
            <a:avLst/>
          </a:prstGeom>
        </p:spPr>
      </p:pic>
      <p:pic>
        <p:nvPicPr>
          <p:cNvPr id="166094168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5200940" y="4152104"/>
            <a:ext cx="2866444" cy="1610443"/>
          </a:xfrm>
          <a:prstGeom prst="rect">
            <a:avLst/>
          </a:prstGeom>
        </p:spPr>
      </p:pic>
      <p:sp>
        <p:nvSpPr>
          <p:cNvPr id="1159397591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786000" y="672912"/>
            <a:ext cx="2750087" cy="424990"/>
          </a:xfrm>
        </p:spPr>
        <p:txBody>
          <a:bodyPr/>
          <a:lstStyle/>
          <a:p>
            <a:pPr>
              <a:defRPr/>
            </a:pPr>
            <a:r>
              <a:rPr lang="it-IT" sz="27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</a:rPr>
              <a:t>Compatibilità</a:t>
            </a:r>
            <a:r>
              <a:rPr/>
              <a:t>’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612683" name=""/>
          <p:cNvSpPr txBox="1"/>
          <p:nvPr/>
        </p:nvSpPr>
        <p:spPr bwMode="auto">
          <a:xfrm rot="0" flipH="0" flipV="0">
            <a:off x="3350682" y="3515202"/>
            <a:ext cx="63889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529892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0359" y="726482"/>
            <a:ext cx="644236" cy="214084"/>
          </a:xfrm>
          <a:prstGeom prst="rect">
            <a:avLst/>
          </a:prstGeom>
        </p:spPr>
      </p:pic>
      <p:sp>
        <p:nvSpPr>
          <p:cNvPr id="807177972" name="Text Placeholder 1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376549" y="672912"/>
            <a:ext cx="1778537" cy="424990"/>
          </a:xfrm>
        </p:spPr>
        <p:txBody>
          <a:bodyPr/>
          <a:lstStyle/>
          <a:p>
            <a:pPr>
              <a:defRPr/>
            </a:pPr>
            <a:r>
              <a:rPr/>
              <a:t>Obbiettivi</a:t>
            </a:r>
            <a:endParaRPr/>
          </a:p>
        </p:txBody>
      </p:sp>
      <p:pic>
        <p:nvPicPr>
          <p:cNvPr id="700775476" name="Picture 67974862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767915" y="2293541"/>
            <a:ext cx="2443321" cy="2443321"/>
          </a:xfrm>
          <a:prstGeom prst="rect">
            <a:avLst/>
          </a:prstGeom>
        </p:spPr>
      </p:pic>
      <p:pic>
        <p:nvPicPr>
          <p:cNvPr id="48802737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670127" y="1285875"/>
            <a:ext cx="1149317" cy="904008"/>
          </a:xfrm>
          <a:prstGeom prst="rect">
            <a:avLst/>
          </a:prstGeom>
        </p:spPr>
      </p:pic>
      <p:pic>
        <p:nvPicPr>
          <p:cNvPr id="15970917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0003281" y="1369094"/>
            <a:ext cx="888489" cy="888489"/>
          </a:xfrm>
          <a:prstGeom prst="rect">
            <a:avLst/>
          </a:prstGeom>
        </p:spPr>
      </p:pic>
      <p:pic>
        <p:nvPicPr>
          <p:cNvPr id="1985040631" name=""/>
          <p:cNvPicPr>
            <a:picLocks noChangeAspect="1"/>
          </p:cNvPicPr>
          <p:nvPr/>
        </p:nvPicPr>
        <p:blipFill>
          <a:blip r:embed="rId7"/>
          <a:srcRect l="0" t="-20444" r="0" b="20444"/>
          <a:stretch/>
        </p:blipFill>
        <p:spPr bwMode="auto">
          <a:xfrm>
            <a:off x="12020549" y="1285875"/>
            <a:ext cx="2143125" cy="2143125"/>
          </a:xfrm>
          <a:prstGeom prst="rect">
            <a:avLst/>
          </a:prstGeom>
        </p:spPr>
      </p:pic>
      <p:pic>
        <p:nvPicPr>
          <p:cNvPr id="218140864" name=""/>
          <p:cNvPicPr>
            <a:picLocks noChangeAspect="1"/>
          </p:cNvPicPr>
          <p:nvPr/>
        </p:nvPicPr>
        <p:blipFill>
          <a:blip r:embed="rId8"/>
          <a:srcRect l="8007" t="16111" r="5962" b="19444"/>
          <a:stretch/>
        </p:blipFill>
        <p:spPr bwMode="auto">
          <a:xfrm flipH="0" flipV="0">
            <a:off x="11658890" y="4152104"/>
            <a:ext cx="2866444" cy="161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0</Words>
  <Application>ONLYOFFICE/9.0.3.29</Application>
  <PresentationFormat>On-screen Show (4:3)</PresentationFormat>
  <Paragraphs>0</Paragraphs>
  <Slides>26</Slides>
  <Notes>26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Manager/>
  <Company>SUPSI-DTI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Project Presentatioin</dc:title>
  <dc:subject/>
  <dc:creator>R. Monleone</dc:creator>
  <cp:keywords/>
  <dc:description/>
  <cp:lastModifiedBy/>
  <cp:revision>156</cp:revision>
  <dcterms:created xsi:type="dcterms:W3CDTF">2012-06-06T06:29:02Z</dcterms:created>
  <dcterms:modified xsi:type="dcterms:W3CDTF">2025-08-11T09:26:02Z</dcterms:modified>
  <cp:category/>
</cp:coreProperties>
</file>